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57" r:id="rId3"/>
    <p:sldId id="264" r:id="rId4"/>
    <p:sldId id="263" r:id="rId5"/>
    <p:sldId id="259" r:id="rId6"/>
    <p:sldId id="261" r:id="rId7"/>
    <p:sldId id="265" r:id="rId8"/>
    <p:sldId id="260" r:id="rId9"/>
    <p:sldId id="258" r:id="rId10"/>
    <p:sldId id="286" r:id="rId11"/>
    <p:sldId id="266" r:id="rId12"/>
    <p:sldId id="281" r:id="rId13"/>
    <p:sldId id="278" r:id="rId14"/>
    <p:sldId id="280" r:id="rId15"/>
    <p:sldId id="279" r:id="rId16"/>
    <p:sldId id="273" r:id="rId17"/>
    <p:sldId id="288" r:id="rId18"/>
    <p:sldId id="287" r:id="rId19"/>
    <p:sldId id="285" r:id="rId20"/>
    <p:sldId id="262" r:id="rId21"/>
    <p:sldId id="274" r:id="rId22"/>
    <p:sldId id="275" r:id="rId23"/>
    <p:sldId id="291" r:id="rId24"/>
    <p:sldId id="290" r:id="rId25"/>
    <p:sldId id="267" r:id="rId26"/>
    <p:sldId id="268" r:id="rId27"/>
    <p:sldId id="282" r:id="rId28"/>
    <p:sldId id="284" r:id="rId29"/>
    <p:sldId id="283" r:id="rId30"/>
    <p:sldId id="269" r:id="rId31"/>
    <p:sldId id="270" r:id="rId32"/>
    <p:sldId id="271" r:id="rId33"/>
    <p:sldId id="272" r:id="rId34"/>
    <p:sldId id="289" r:id="rId35"/>
    <p:sldId id="276" r:id="rId36"/>
    <p:sldId id="277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chemeClr val="accent1"/>
      </a:buClr>
      <a:buFont typeface="Wingdings" pitchFamily="2" charset="2"/>
      <a:defRPr sz="3200" b="1" kern="1200">
        <a:solidFill>
          <a:srgbClr val="FFFFFF"/>
        </a:solidFill>
        <a:latin typeface="Book Antiqua" pitchFamily="18" charset="0"/>
        <a:ea typeface="+mn-ea"/>
        <a:cs typeface="Arial" charset="0"/>
      </a:defRPr>
    </a:lvl1pPr>
    <a:lvl2pPr marL="457200"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chemeClr val="accent1"/>
      </a:buClr>
      <a:buFont typeface="Wingdings" pitchFamily="2" charset="2"/>
      <a:defRPr sz="3200" b="1" kern="1200">
        <a:solidFill>
          <a:srgbClr val="FFFFFF"/>
        </a:solidFill>
        <a:latin typeface="Book Antiqua" pitchFamily="18" charset="0"/>
        <a:ea typeface="+mn-ea"/>
        <a:cs typeface="Arial" charset="0"/>
      </a:defRPr>
    </a:lvl2pPr>
    <a:lvl3pPr marL="914400"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chemeClr val="accent1"/>
      </a:buClr>
      <a:buFont typeface="Wingdings" pitchFamily="2" charset="2"/>
      <a:defRPr sz="3200" b="1" kern="1200">
        <a:solidFill>
          <a:srgbClr val="FFFFFF"/>
        </a:solidFill>
        <a:latin typeface="Book Antiqua" pitchFamily="18" charset="0"/>
        <a:ea typeface="+mn-ea"/>
        <a:cs typeface="Arial" charset="0"/>
      </a:defRPr>
    </a:lvl3pPr>
    <a:lvl4pPr marL="1371600"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chemeClr val="accent1"/>
      </a:buClr>
      <a:buFont typeface="Wingdings" pitchFamily="2" charset="2"/>
      <a:defRPr sz="3200" b="1" kern="1200">
        <a:solidFill>
          <a:srgbClr val="FFFFFF"/>
        </a:solidFill>
        <a:latin typeface="Book Antiqua" pitchFamily="18" charset="0"/>
        <a:ea typeface="+mn-ea"/>
        <a:cs typeface="Arial" charset="0"/>
      </a:defRPr>
    </a:lvl4pPr>
    <a:lvl5pPr marL="1828800" algn="l" rtl="0" eaLnBrk="0" fontAlgn="base" hangingPunct="0">
      <a:lnSpc>
        <a:spcPct val="80000"/>
      </a:lnSpc>
      <a:spcBef>
        <a:spcPct val="20000"/>
      </a:spcBef>
      <a:spcAft>
        <a:spcPct val="0"/>
      </a:spcAft>
      <a:buClr>
        <a:schemeClr val="accent1"/>
      </a:buClr>
      <a:buFont typeface="Wingdings" pitchFamily="2" charset="2"/>
      <a:defRPr sz="3200" b="1" kern="1200">
        <a:solidFill>
          <a:srgbClr val="FFFFFF"/>
        </a:solidFill>
        <a:latin typeface="Book Antiqua" pitchFamily="18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rgbClr val="FFFFFF"/>
        </a:solidFill>
        <a:latin typeface="Book Antiqua" pitchFamily="18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rgbClr val="FFFFFF"/>
        </a:solidFill>
        <a:latin typeface="Book Antiqua" pitchFamily="18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rgbClr val="FFFFFF"/>
        </a:solidFill>
        <a:latin typeface="Book Antiqua" pitchFamily="18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rgbClr val="FFFFFF"/>
        </a:solidFill>
        <a:latin typeface="Book Antiqu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sz="5400" b="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9645DD0-4B98-4A06-B830-8CE635F02D95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64B6CB-B085-455F-906A-247ABA999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sz="5400" b="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02192-05DD-41C5-9F29-136DAF8290A9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E75DB-B327-408A-83BB-64EAC20E5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11"/>
            <p:cNvSpPr txBox="1"/>
            <p:nvPr/>
          </p:nvSpPr>
          <p:spPr>
            <a:xfrm>
              <a:off x="4146745" y="1381458"/>
              <a:ext cx="87765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sz="5400" b="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3741F-97D9-4BCF-93B1-8E5E4FAB4964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931DC-1A7D-4617-8727-1B448D612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2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sz="5400" b="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02AB7-F13A-4899-999B-ACE7F2243D79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6595D-D74A-423A-B00B-D341AD759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sz="5400" b="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CF55F-9E6F-478F-BD94-ADACD596BF9A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BABF6-9282-45C3-B5C3-799FDF56C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sz="5400" b="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07292-41C5-40C3-91C1-507737D061E1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3BA6-BA71-443B-8810-1CEDEFF69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1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sz="5400" b="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6B1E3-643C-4D01-845D-37A5F5AD69B3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BB94D-9863-4352-86FB-E0906DA60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sz="5400" b="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65BC2-7DD9-4AFD-8FEA-87B8AA56175C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D830E-53ED-4D26-9402-D45341EC2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8B6D7-499E-40C2-AEA4-E8E5B43708EE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CBAB0-45D3-4725-A17D-36D4A5B41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5BA1F-DA8E-4F49-9F2F-839E40057706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595CF-2AEC-4D4C-8686-3B61B8236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4C11-1E38-462C-9ECE-A0A02919C34F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D9A7F-8633-43CF-BC10-9C49FDF32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sz="1800" b="0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BFADC5-055A-4EF8-83BC-3217C352D563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 b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5CC311-95C3-4E38-A810-AACD4843A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39" r:id="rId7"/>
    <p:sldLayoutId id="2147484138" r:id="rId8"/>
    <p:sldLayoutId id="2147484137" r:id="rId9"/>
    <p:sldLayoutId id="2147484146" r:id="rId10"/>
    <p:sldLayoutId id="21474841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FFFFFF"/>
          </a:solidFill>
          <a:latin typeface="+mn-lt"/>
          <a:ea typeface="+mn-ea"/>
          <a:cs typeface="+mn-cs"/>
        </a:defRPr>
      </a:lvl1pPr>
      <a:lvl2pPr marL="776288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508125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1828800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FFFFFF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41" y="935018"/>
            <a:ext cx="7503459" cy="173198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Family In Christ</a:t>
            </a:r>
            <a:br>
              <a:rPr lang="en-US" dirty="0" smtClean="0"/>
            </a:br>
            <a:r>
              <a:rPr lang="en-US" sz="4000" dirty="0" smtClean="0"/>
              <a:t>Program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67200"/>
            <a:ext cx="6629400" cy="1752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smtClean="0">
                <a:effectLst>
                  <a:outerShdw blurRad="38100" dist="38100" dir="2700000" algn="tl">
                    <a:srgbClr val="3E3D2D"/>
                  </a:outerShdw>
                </a:effectLst>
              </a:rPr>
              <a:t>The Art of Communication</a:t>
            </a:r>
          </a:p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3E3D2D"/>
                  </a:outerShdw>
                </a:effectLst>
              </a:rPr>
              <a:t>Saturday, April 20</a:t>
            </a:r>
            <a:r>
              <a:rPr lang="en-US" baseline="30000" smtClean="0">
                <a:effectLst>
                  <a:outerShdw blurRad="38100" dist="38100" dir="2700000" algn="tl">
                    <a:srgbClr val="3E3D2D"/>
                  </a:outerShdw>
                </a:effectLst>
              </a:rPr>
              <a:t>th</a:t>
            </a:r>
            <a:r>
              <a:rPr lang="en-US" smtClean="0">
                <a:effectLst>
                  <a:outerShdw blurRad="38100" dist="38100" dir="2700000" algn="tl">
                    <a:srgbClr val="3E3D2D"/>
                  </a:outerShdw>
                </a:effectLst>
              </a:rPr>
              <a:t>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smtClean="0"/>
              <a:t>Active Listening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CA" smtClean="0"/>
          </a:p>
        </p:txBody>
      </p:sp>
      <p:pic>
        <p:nvPicPr>
          <p:cNvPr id="52231" name="Picture 7" descr="6a00d8341c4fe353ef017c35441afa970b-320w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343150"/>
            <a:ext cx="7162800" cy="3752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sz="4800" smtClean="0"/>
              <a:t>Communicating with your children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mtClean="0"/>
              <a:t>Aggressive communication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mtClean="0"/>
              <a:t>	Yelling, shouting, use demeaning words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mtClean="0"/>
              <a:t>	Result: feeling fearful, yelling back and ignoring    their parents’ constant orders.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mtClean="0"/>
              <a:t>     Ex: Daycare, kid who shout comes from family who also shout.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mtClean="0"/>
              <a:t>Passive communication mutter soft, cautious words and tones to their kids finding.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mtClean="0"/>
              <a:t>     Result: Children are not disciplined and they do what pleases them. Example ( Gabriel and Raphael)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Communication/Rules</a:t>
            </a:r>
            <a:endParaRPr lang="es-ES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3600" smtClean="0"/>
              <a:t>   Communicating with kids in an assertive way is a real skill yet it shows your kids that mum and dad know what they’re going on about and to listen.</a:t>
            </a:r>
          </a:p>
          <a:p>
            <a:pPr>
              <a:buFont typeface="Wingdings" pitchFamily="2" charset="2"/>
              <a:buNone/>
            </a:pPr>
            <a:r>
              <a:rPr lang="en-CA" sz="3600" smtClean="0"/>
              <a:t>   Assertive  communication start with setting rules in your home.</a:t>
            </a:r>
            <a:endParaRPr lang="es-ES" sz="36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800" smtClean="0"/>
              <a:t>Assertive communication </a:t>
            </a:r>
            <a:r>
              <a:rPr lang="en-CA" sz="1200" smtClean="0"/>
              <a:t>Communicating with kids in an assertive way is a real skill yet it shows your kids that mum and dad know what they’re going on about and to listen</a:t>
            </a:r>
            <a:endParaRPr lang="es-ES" sz="1200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CA" sz="2800" smtClean="0"/>
              <a:t>An assertive way of communicating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CA" sz="2800" smtClean="0"/>
              <a:t>Be Firm without shouting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CA" sz="2800" smtClean="0"/>
              <a:t>Be Consistent  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CA" sz="2800" smtClean="0"/>
              <a:t>Be Clear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CA" sz="2800" smtClean="0"/>
              <a:t>Be Positive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CA" sz="2800" smtClean="0"/>
              <a:t>Be Warm 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CA" sz="2800" smtClean="0"/>
              <a:t>Be Confident.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800" smtClean="0"/>
              <a:t>Assertive communication and Rules</a:t>
            </a:r>
            <a:endParaRPr lang="es-ES" sz="4800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2286000"/>
            <a:ext cx="7747000" cy="3878263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CA" sz="2800" smtClean="0"/>
              <a:t>Set rules. Rules that you both agree on. Rules can change as long as you have discussed it together.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smtClean="0"/>
              <a:t>Be reasonable in your rules (sleeping time)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800" smtClean="0"/>
              <a:t>Phrase your wording in a positive manner. (You do not understand anything etc.)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800" smtClean="0"/>
              <a:t>Let Your Kids Help You Write the Rules 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smtClean="0"/>
              <a:t>Refer to the rules as often as you can. Ex</a:t>
            </a:r>
            <a:r>
              <a:rPr lang="en-US" sz="2800" smtClean="0">
                <a:sym typeface="Wingdings" pitchFamily="2" charset="2"/>
              </a:rPr>
              <a:t>: Going to the dollar store.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smtClean="0">
                <a:sym typeface="Wingdings" pitchFamily="2" charset="2"/>
              </a:rPr>
              <a:t>Set the consequences.</a:t>
            </a:r>
            <a:endParaRPr lang="es-ES" sz="2800" smtClean="0"/>
          </a:p>
          <a:p>
            <a:pPr marL="457200" indent="-457200">
              <a:lnSpc>
                <a:spcPct val="90000"/>
              </a:lnSpc>
            </a:pPr>
            <a:endParaRPr lang="es-ES" sz="2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569913"/>
            <a:ext cx="7759700" cy="649287"/>
          </a:xfrm>
        </p:spPr>
        <p:txBody>
          <a:bodyPr/>
          <a:lstStyle/>
          <a:p>
            <a:r>
              <a:rPr lang="en-US" sz="4800" smtClean="0"/>
              <a:t>Set the rules in your home</a:t>
            </a:r>
            <a:endParaRPr lang="es-ES" sz="4800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2133600"/>
            <a:ext cx="77470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Some examples:</a:t>
            </a:r>
          </a:p>
          <a:p>
            <a:pPr>
              <a:lnSpc>
                <a:spcPct val="80000"/>
              </a:lnSpc>
            </a:pPr>
            <a:r>
              <a:rPr lang="es-ES" sz="1800" smtClean="0"/>
              <a:t>Tell the truth.</a:t>
            </a:r>
          </a:p>
          <a:p>
            <a:pPr>
              <a:lnSpc>
                <a:spcPct val="80000"/>
              </a:lnSpc>
            </a:pPr>
            <a:r>
              <a:rPr lang="es-ES" sz="1800" smtClean="0"/>
              <a:t>Treat each other with respect. No yelling, no hitting no kicking no name-calling no put-downs </a:t>
            </a:r>
          </a:p>
          <a:p>
            <a:pPr>
              <a:lnSpc>
                <a:spcPct val="80000"/>
              </a:lnSpc>
            </a:pPr>
            <a:r>
              <a:rPr lang="es-ES" sz="1800" smtClean="0"/>
              <a:t>Respect each other’s property.</a:t>
            </a:r>
          </a:p>
          <a:p>
            <a:pPr>
              <a:lnSpc>
                <a:spcPct val="80000"/>
              </a:lnSpc>
            </a:pPr>
            <a:r>
              <a:rPr lang="es-ES" sz="1800" smtClean="0"/>
              <a:t>Ask permission to use something that doesn’t belong to you. </a:t>
            </a:r>
          </a:p>
          <a:p>
            <a:pPr>
              <a:lnSpc>
                <a:spcPct val="80000"/>
              </a:lnSpc>
            </a:pPr>
            <a:r>
              <a:rPr lang="es-ES" sz="1800" smtClean="0"/>
              <a:t>Ask permission before you go somewhere.</a:t>
            </a:r>
          </a:p>
          <a:p>
            <a:pPr>
              <a:lnSpc>
                <a:spcPct val="80000"/>
              </a:lnSpc>
            </a:pPr>
            <a:r>
              <a:rPr lang="es-ES" sz="1800" smtClean="0"/>
              <a:t>Put away things that you took out.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When we eat, computer, ipad or phone should be put away, this is time for the family.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You will participate in the chores of the house. Prepare a list and let each kid participate.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We will pray before we eat.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We will go to bed at a specific time. (Egyptian children do not have a curfew to sleep)</a:t>
            </a:r>
            <a:endParaRPr lang="es-ES" sz="1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sz="4400" smtClean="0"/>
              <a:t>Some tricks on making your kid respect the rules.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2057400"/>
            <a:ext cx="7988300" cy="44497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CA" sz="1800" smtClean="0"/>
          </a:p>
          <a:p>
            <a:pPr>
              <a:lnSpc>
                <a:spcPct val="90000"/>
              </a:lnSpc>
            </a:pPr>
            <a:r>
              <a:rPr lang="en-CA" sz="2800" smtClean="0"/>
              <a:t>Use 123 magic,</a:t>
            </a:r>
          </a:p>
          <a:p>
            <a:pPr>
              <a:lnSpc>
                <a:spcPct val="90000"/>
              </a:lnSpc>
            </a:pPr>
            <a:r>
              <a:rPr lang="en-CA" sz="2800" smtClean="0"/>
              <a:t>Use a timer</a:t>
            </a:r>
          </a:p>
          <a:p>
            <a:pPr>
              <a:lnSpc>
                <a:spcPct val="90000"/>
              </a:lnSpc>
            </a:pPr>
            <a:r>
              <a:rPr lang="en-CA" sz="2800" smtClean="0"/>
              <a:t>Give them choices that you have chosen for them. You empower them to make the decision. Ex: Cloth from night </a:t>
            </a:r>
          </a:p>
          <a:p>
            <a:pPr>
              <a:lnSpc>
                <a:spcPct val="90000"/>
              </a:lnSpc>
            </a:pPr>
            <a:r>
              <a:rPr lang="en-CA" sz="2800" smtClean="0"/>
              <a:t>Use prevention rather than action. Try to predict.</a:t>
            </a:r>
          </a:p>
          <a:p>
            <a:pPr>
              <a:lnSpc>
                <a:spcPct val="90000"/>
              </a:lnSpc>
            </a:pPr>
            <a:r>
              <a:rPr lang="en-CA" sz="2800" smtClean="0"/>
              <a:t>Sweet and candies are not a good trick (bad for their teeth and for their health and addictifs)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sz="4400" smtClean="0"/>
              <a:t>Some tricks on making your kid respect the rules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CA" smtClean="0"/>
              <a:t>Use  behavioral chart.</a:t>
            </a:r>
          </a:p>
          <a:p>
            <a:pPr>
              <a:buFont typeface="Wingdings" pitchFamily="2" charset="2"/>
              <a:buNone/>
            </a:pPr>
            <a:endParaRPr lang="en-CA" smtClean="0"/>
          </a:p>
          <a:p>
            <a:pPr>
              <a:buFont typeface="Wingdings" pitchFamily="2" charset="2"/>
              <a:buNone/>
            </a:pPr>
            <a:r>
              <a:rPr lang="en-CA" smtClean="0"/>
              <a:t>Put a star to every good </a:t>
            </a:r>
          </a:p>
          <a:p>
            <a:pPr>
              <a:buFont typeface="Wingdings" pitchFamily="2" charset="2"/>
              <a:buNone/>
            </a:pPr>
            <a:endParaRPr lang="en-CA" smtClean="0"/>
          </a:p>
          <a:p>
            <a:pPr>
              <a:buFont typeface="Wingdings" pitchFamily="2" charset="2"/>
              <a:buNone/>
            </a:pPr>
            <a:r>
              <a:rPr lang="en-CA" smtClean="0"/>
              <a:t>Behaviour</a:t>
            </a:r>
          </a:p>
        </p:txBody>
      </p:sp>
      <p:pic>
        <p:nvPicPr>
          <p:cNvPr id="54277" name="Picture 5" descr="behaviormonthch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286000"/>
            <a:ext cx="2757488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CA" sz="3200" smtClean="0"/>
              <a:t>Criteria to choose a consequence: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endParaRPr lang="en-CA" sz="3200" smtClean="0"/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CA" sz="3200" smtClean="0"/>
              <a:t>The age of the child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endParaRPr lang="en-CA" sz="3200" smtClean="0"/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CA" sz="3200" smtClean="0"/>
              <a:t>The preferences of the child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endParaRPr lang="en-CA" sz="3200" smtClean="0"/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CA" sz="3200" smtClean="0"/>
              <a:t>The rule that was broken</a:t>
            </a:r>
          </a:p>
          <a:p>
            <a:pPr marL="457200" indent="-457200">
              <a:lnSpc>
                <a:spcPct val="90000"/>
              </a:lnSpc>
            </a:pPr>
            <a:endParaRPr lang="en-CA" sz="3200" smtClean="0"/>
          </a:p>
        </p:txBody>
      </p:sp>
      <p:sp>
        <p:nvSpPr>
          <p:cNvPr id="5325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Consequences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39963"/>
            <a:ext cx="7315200" cy="3876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000" smtClean="0"/>
              <a:t>The best consequence is the one that is significant for a child. Example:</a:t>
            </a:r>
          </a:p>
          <a:p>
            <a:pPr>
              <a:buFont typeface="Wingdings" pitchFamily="2" charset="2"/>
              <a:buNone/>
            </a:pPr>
            <a:r>
              <a:rPr lang="en-CA" sz="2000" smtClean="0"/>
              <a:t>1. TV or no TV</a:t>
            </a:r>
          </a:p>
          <a:p>
            <a:pPr>
              <a:buFont typeface="Wingdings" pitchFamily="2" charset="2"/>
              <a:buNone/>
            </a:pPr>
            <a:r>
              <a:rPr lang="en-CA" sz="2000" smtClean="0"/>
              <a:t>2. Soccer or no Soccer</a:t>
            </a:r>
          </a:p>
          <a:p>
            <a:pPr>
              <a:buFont typeface="Wingdings" pitchFamily="2" charset="2"/>
              <a:buNone/>
            </a:pPr>
            <a:endParaRPr lang="en-CA" sz="2000" smtClean="0"/>
          </a:p>
          <a:p>
            <a:pPr algn="ctr">
              <a:buFont typeface="Wingdings" pitchFamily="2" charset="2"/>
              <a:buNone/>
            </a:pPr>
            <a:r>
              <a:rPr lang="en-CA" sz="2000" smtClean="0"/>
              <a:t>Consequences if the rules are not followed. </a:t>
            </a:r>
          </a:p>
          <a:p>
            <a:pPr>
              <a:buFont typeface="Wingdings" pitchFamily="2" charset="2"/>
              <a:buNone/>
            </a:pPr>
            <a:r>
              <a:rPr lang="en-CA" sz="2000" smtClean="0"/>
              <a:t>Never break the consequences.</a:t>
            </a:r>
          </a:p>
          <a:p>
            <a:pPr>
              <a:buFont typeface="Wingdings" pitchFamily="2" charset="2"/>
              <a:buNone/>
            </a:pPr>
            <a:r>
              <a:rPr lang="en-CA" sz="2000" smtClean="0"/>
              <a:t>If using time out  it is 1 min per age.</a:t>
            </a:r>
          </a:p>
          <a:p>
            <a:pPr>
              <a:buFont typeface="Wingdings" pitchFamily="2" charset="2"/>
              <a:buNone/>
            </a:pPr>
            <a:r>
              <a:rPr lang="en-CA" sz="2000" smtClean="0"/>
              <a:t>Never use Church as a punishment.</a:t>
            </a:r>
          </a:p>
          <a:p>
            <a:pPr>
              <a:buFont typeface="Wingdings" pitchFamily="2" charset="2"/>
              <a:buNone/>
            </a:pPr>
            <a:r>
              <a:rPr lang="en-CA" sz="2000" smtClean="0"/>
              <a:t>Never use Loudness  and aggressive behaviour (hitting, insulting etc)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2000" b="1" smtClean="0"/>
              <a:t>The importance of healthy family communication</a:t>
            </a:r>
            <a:br>
              <a:rPr lang="en-CA" sz="2000" b="1" smtClean="0"/>
            </a:br>
            <a:r>
              <a:rPr lang="en-CA" sz="2000" b="1" smtClean="0"/>
              <a:t/>
            </a:r>
            <a:br>
              <a:rPr lang="en-CA" sz="2000" b="1" smtClean="0"/>
            </a:br>
            <a:r>
              <a:rPr lang="en-CA" sz="2000" b="1" smtClean="0"/>
              <a:t>Basics of communication between husband and wife</a:t>
            </a:r>
            <a:r>
              <a:rPr lang="en-CA" sz="1600" smtClean="0"/>
              <a:t> </a:t>
            </a:r>
          </a:p>
        </p:txBody>
      </p:sp>
      <p:sp>
        <p:nvSpPr>
          <p:cNvPr id="14338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39963"/>
            <a:ext cx="3803650" cy="3876675"/>
          </a:xfrm>
        </p:spPr>
        <p:txBody>
          <a:bodyPr/>
          <a:lstStyle/>
          <a:p>
            <a:pPr algn="ctr" eaLnBrk="1" hangingPunct="1"/>
            <a:r>
              <a:rPr lang="en-CA" sz="2000" smtClean="0"/>
              <a:t>The Husband</a:t>
            </a:r>
          </a:p>
        </p:txBody>
      </p:sp>
      <p:sp>
        <p:nvSpPr>
          <p:cNvPr id="14339" name="Content Placeholder 18"/>
          <p:cNvSpPr>
            <a:spLocks noGrp="1"/>
          </p:cNvSpPr>
          <p:nvPr>
            <p:ph sz="quarter" idx="14"/>
          </p:nvPr>
        </p:nvSpPr>
        <p:spPr>
          <a:xfrm>
            <a:off x="4645025" y="2239963"/>
            <a:ext cx="3803650" cy="3876675"/>
          </a:xfrm>
        </p:spPr>
        <p:txBody>
          <a:bodyPr/>
          <a:lstStyle/>
          <a:p>
            <a:pPr algn="ctr" eaLnBrk="1" hangingPunct="1"/>
            <a:r>
              <a:rPr lang="en-CA" smtClean="0"/>
              <a:t>The wife</a:t>
            </a:r>
          </a:p>
        </p:txBody>
      </p:sp>
      <p:pic>
        <p:nvPicPr>
          <p:cNvPr id="14340" name="Picture 9" descr="th?id=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895600"/>
            <a:ext cx="25622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smtClean="0"/>
              <a:t>Self Esteem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z="4000" smtClean="0"/>
              <a:t>   Self-esteem is your opinion of yourself. High self esteem is a good opinion of yourself and low self esteem is a bad opinion of yourself.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2133600"/>
            <a:ext cx="77470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000" smtClean="0"/>
              <a:t>      </a:t>
            </a:r>
            <a:r>
              <a:rPr lang="en-CA" sz="1800" smtClean="0"/>
              <a:t>If a child lives with criticism, he learns to condemn.</a:t>
            </a:r>
            <a:br>
              <a:rPr lang="en-CA" sz="1800" smtClean="0"/>
            </a:br>
            <a:r>
              <a:rPr lang="en-CA" sz="1800" smtClean="0"/>
              <a:t>If a child lives with hostility, he learns to fight.</a:t>
            </a:r>
            <a:br>
              <a:rPr lang="en-CA" sz="1800" smtClean="0"/>
            </a:br>
            <a:r>
              <a:rPr lang="en-CA" sz="1800" smtClean="0"/>
              <a:t>If a child lives with ridicule, he learns to be shy.</a:t>
            </a:r>
            <a:br>
              <a:rPr lang="en-CA" sz="1800" smtClean="0"/>
            </a:br>
            <a:r>
              <a:rPr lang="en-CA" sz="1800" smtClean="0"/>
              <a:t>If a child lives with fear, he learns to be apprehensive. </a:t>
            </a:r>
            <a:br>
              <a:rPr lang="en-CA" sz="1800" smtClean="0"/>
            </a:br>
            <a:r>
              <a:rPr lang="en-CA" sz="1800" smtClean="0"/>
              <a:t>If a child lives with shame, he learns to feel guilty.</a:t>
            </a:r>
            <a:br>
              <a:rPr lang="en-CA" sz="1800" smtClean="0"/>
            </a:br>
            <a:r>
              <a:rPr lang="en-CA" sz="1800" smtClean="0"/>
              <a:t>If a child lives with tolerance, he learns to be patient.</a:t>
            </a:r>
            <a:br>
              <a:rPr lang="en-CA" sz="1800" smtClean="0"/>
            </a:br>
            <a:r>
              <a:rPr lang="en-CA" sz="1800" smtClean="0"/>
              <a:t>If a child lives with encouragement he learns to be confident.</a:t>
            </a:r>
            <a:br>
              <a:rPr lang="en-CA" sz="1800" smtClean="0"/>
            </a:br>
            <a:r>
              <a:rPr lang="en-CA" sz="1800" smtClean="0"/>
              <a:t>If a child lives with acceptance, he learns to love.</a:t>
            </a:r>
            <a:br>
              <a:rPr lang="en-CA" sz="1800" smtClean="0"/>
            </a:br>
            <a:r>
              <a:rPr lang="en-CA" sz="1800" smtClean="0"/>
              <a:t>If a child lives with recognition, he learns it is good to have a goal.</a:t>
            </a:r>
            <a:br>
              <a:rPr lang="en-CA" sz="1800" smtClean="0"/>
            </a:br>
            <a:r>
              <a:rPr lang="en-CA" sz="1800" smtClean="0"/>
              <a:t>If a child lives with honesty he learns what truth is.</a:t>
            </a:r>
            <a:br>
              <a:rPr lang="en-CA" sz="1800" smtClean="0"/>
            </a:br>
            <a:r>
              <a:rPr lang="en-CA" sz="1800" smtClean="0"/>
              <a:t>If a child lives with fairness, he learns justice.</a:t>
            </a:r>
            <a:br>
              <a:rPr lang="en-CA" sz="1800" smtClean="0"/>
            </a:br>
            <a:r>
              <a:rPr lang="en-CA" sz="1800" smtClean="0"/>
              <a:t>If a child lives with security, he learns to have faith in himself and those about him.</a:t>
            </a:r>
            <a:br>
              <a:rPr lang="en-CA" sz="1800" smtClean="0"/>
            </a:br>
            <a:r>
              <a:rPr lang="en-CA" sz="1800" smtClean="0"/>
              <a:t>If a child lives with friendliness, he learns the world is a nice place in which to live to love and be loved.</a:t>
            </a:r>
            <a:r>
              <a:rPr lang="en-CA" sz="2000" smtClean="0"/>
              <a:t> </a:t>
            </a:r>
          </a:p>
        </p:txBody>
      </p:sp>
      <p:sp>
        <p:nvSpPr>
          <p:cNvPr id="30723" name="Title 1"/>
          <p:cNvSpPr>
            <a:spLocks/>
          </p:cNvSpPr>
          <p:nvPr/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5400" b="0">
                <a:solidFill>
                  <a:schemeClr val="tx2"/>
                </a:solidFill>
              </a:rPr>
              <a:t>If a Child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2209800"/>
            <a:ext cx="7747000" cy="3916363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ar-SA" sz="2000" smtClean="0">
                <a:cs typeface="Arial" charset="0"/>
              </a:rPr>
              <a:t>إذا كان طفل يعيش مع الانتقادات، بعد أن يتعلم أن يدين.</a:t>
            </a:r>
            <a:r>
              <a:rPr lang="en-US" sz="2000" smtClean="0">
                <a:cs typeface="Arial" charset="0"/>
              </a:rPr>
              <a:t/>
            </a:r>
            <a:br>
              <a:rPr lang="en-US" sz="2000" smtClean="0">
                <a:cs typeface="Arial" charset="0"/>
              </a:rPr>
            </a:br>
            <a:r>
              <a:rPr lang="ar-SA" sz="2000" smtClean="0">
                <a:cs typeface="Arial" charset="0"/>
              </a:rPr>
              <a:t>إذا كان طفل يعيش مع العداء، كان يتعلم للقتال.</a:t>
            </a:r>
            <a:r>
              <a:rPr lang="en-US" sz="2000" smtClean="0">
                <a:cs typeface="Arial" charset="0"/>
              </a:rPr>
              <a:t/>
            </a:r>
            <a:br>
              <a:rPr lang="en-US" sz="2000" smtClean="0">
                <a:cs typeface="Arial" charset="0"/>
              </a:rPr>
            </a:br>
            <a:r>
              <a:rPr lang="ar-SA" sz="2000" smtClean="0">
                <a:cs typeface="Arial" charset="0"/>
              </a:rPr>
              <a:t>إذا كان طفل يعيش مع السخرية، أن يتعلم أن تكون خجولة.</a:t>
            </a:r>
            <a:r>
              <a:rPr lang="en-US" sz="2000" smtClean="0">
                <a:cs typeface="Arial" charset="0"/>
              </a:rPr>
              <a:t/>
            </a:r>
            <a:br>
              <a:rPr lang="en-US" sz="2000" smtClean="0">
                <a:cs typeface="Arial" charset="0"/>
              </a:rPr>
            </a:br>
            <a:r>
              <a:rPr lang="ar-SA" sz="2000" smtClean="0">
                <a:cs typeface="Arial" charset="0"/>
              </a:rPr>
              <a:t>إذا كان طفل يعيش مع الخوف، بعد أن يتعلم أن يكون تخوف.</a:t>
            </a:r>
            <a:r>
              <a:rPr lang="en-US" sz="2000" smtClean="0">
                <a:cs typeface="Arial" charset="0"/>
              </a:rPr>
              <a:t/>
            </a:r>
            <a:br>
              <a:rPr lang="en-US" sz="2000" smtClean="0">
                <a:cs typeface="Arial" charset="0"/>
              </a:rPr>
            </a:br>
            <a:r>
              <a:rPr lang="ar-SA" sz="2000" smtClean="0">
                <a:cs typeface="Arial" charset="0"/>
              </a:rPr>
              <a:t>إذا كان طفل يعيش مع العار، أن يتعلم أن تشعر بالذنب.</a:t>
            </a:r>
            <a:r>
              <a:rPr lang="en-US" sz="2000" smtClean="0">
                <a:cs typeface="Arial" charset="0"/>
              </a:rPr>
              <a:t/>
            </a:r>
            <a:br>
              <a:rPr lang="en-US" sz="2000" smtClean="0">
                <a:cs typeface="Arial" charset="0"/>
              </a:rPr>
            </a:br>
            <a:r>
              <a:rPr lang="ar-SA" sz="2000" smtClean="0">
                <a:cs typeface="Arial" charset="0"/>
              </a:rPr>
              <a:t>إذا كان طفل يعيش مع التسامح، بعد أن يتعلم أن يكون المريض.</a:t>
            </a:r>
            <a:r>
              <a:rPr lang="en-US" sz="2000" smtClean="0">
                <a:cs typeface="Arial" charset="0"/>
              </a:rPr>
              <a:t/>
            </a:r>
            <a:br>
              <a:rPr lang="en-US" sz="2000" smtClean="0">
                <a:cs typeface="Arial" charset="0"/>
              </a:rPr>
            </a:br>
            <a:r>
              <a:rPr lang="ar-SA" sz="2000" smtClean="0">
                <a:cs typeface="Arial" charset="0"/>
              </a:rPr>
              <a:t>إذا كان طفل يعيش مع التشجيع أن يتعلم أن يكون ثقة.</a:t>
            </a:r>
            <a:r>
              <a:rPr lang="en-US" sz="2000" smtClean="0">
                <a:cs typeface="Arial" charset="0"/>
              </a:rPr>
              <a:t/>
            </a:r>
            <a:br>
              <a:rPr lang="en-US" sz="2000" smtClean="0">
                <a:cs typeface="Arial" charset="0"/>
              </a:rPr>
            </a:br>
            <a:r>
              <a:rPr lang="ar-SA" sz="2000" smtClean="0">
                <a:cs typeface="Arial" charset="0"/>
              </a:rPr>
              <a:t>إذا كان طفل يعيش مع القبول، كان يتعلم للحب.</a:t>
            </a:r>
            <a:r>
              <a:rPr lang="en-US" sz="2000" smtClean="0">
                <a:cs typeface="Arial" charset="0"/>
              </a:rPr>
              <a:t/>
            </a:r>
            <a:br>
              <a:rPr lang="en-US" sz="2000" smtClean="0">
                <a:cs typeface="Arial" charset="0"/>
              </a:rPr>
            </a:br>
            <a:r>
              <a:rPr lang="ar-SA" sz="2000" smtClean="0">
                <a:cs typeface="Arial" charset="0"/>
              </a:rPr>
              <a:t> إذا كان طفل يعيش مع الاعتراف، أن يتعلم أنه لأمر جيد أن يكون هدف.</a:t>
            </a:r>
            <a:r>
              <a:rPr lang="en-US" sz="2000" smtClean="0">
                <a:cs typeface="Arial" charset="0"/>
              </a:rPr>
              <a:t/>
            </a:r>
            <a:br>
              <a:rPr lang="en-US" sz="2000" smtClean="0">
                <a:cs typeface="Arial" charset="0"/>
              </a:rPr>
            </a:br>
            <a:r>
              <a:rPr lang="ar-SA" sz="2000" smtClean="0">
                <a:cs typeface="Arial" charset="0"/>
              </a:rPr>
              <a:t>إذا كان طفل يعيش مع الصدق يعلم هو ما هي الحقيقة.</a:t>
            </a:r>
            <a:r>
              <a:rPr lang="en-US" sz="2000" smtClean="0">
                <a:cs typeface="Arial" charset="0"/>
              </a:rPr>
              <a:t/>
            </a:r>
            <a:br>
              <a:rPr lang="en-US" sz="2000" smtClean="0">
                <a:cs typeface="Arial" charset="0"/>
              </a:rPr>
            </a:br>
            <a:r>
              <a:rPr lang="ar-SA" sz="2000" smtClean="0">
                <a:cs typeface="Arial" charset="0"/>
              </a:rPr>
              <a:t>إذا كان طفل يعيش مع الإنصاف، أن يتعلم العدل.</a:t>
            </a:r>
            <a:r>
              <a:rPr lang="en-US" sz="2000" smtClean="0">
                <a:cs typeface="Arial" charset="0"/>
              </a:rPr>
              <a:t/>
            </a:r>
            <a:br>
              <a:rPr lang="en-US" sz="2000" smtClean="0">
                <a:cs typeface="Arial" charset="0"/>
              </a:rPr>
            </a:br>
            <a:r>
              <a:rPr lang="ar-SA" sz="2000" smtClean="0">
                <a:cs typeface="Arial" charset="0"/>
              </a:rPr>
              <a:t>إذا كان طفل يعيش مع الأمن، بعد أن يتعلم أن يكون الإيمان في نفسه وتلك نبذة عنه.</a:t>
            </a:r>
            <a:r>
              <a:rPr lang="en-US" sz="2000" smtClean="0">
                <a:cs typeface="Arial" charset="0"/>
              </a:rPr>
              <a:t/>
            </a:r>
            <a:br>
              <a:rPr lang="en-US" sz="2000" smtClean="0">
                <a:cs typeface="Arial" charset="0"/>
              </a:rPr>
            </a:br>
            <a:r>
              <a:rPr lang="ar-SA" sz="2000" smtClean="0">
                <a:cs typeface="Arial" charset="0"/>
              </a:rPr>
              <a:t>إذا كان طفل يعيش مع الود، أن يتعلم العالم مكان جميل للعيش إلى الحب وأحب أن يكون فيه</a:t>
            </a:r>
            <a:r>
              <a:rPr lang="en-CA" sz="2000" smtClean="0"/>
              <a:t> </a:t>
            </a:r>
          </a:p>
        </p:txBody>
      </p:sp>
      <p:sp>
        <p:nvSpPr>
          <p:cNvPr id="31747" name="Rectangle 2"/>
          <p:cNvSpPr>
            <a:spLocks/>
          </p:cNvSpPr>
          <p:nvPr/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ar-SA" sz="5400" b="0">
                <a:solidFill>
                  <a:schemeClr val="tx2"/>
                </a:solidFill>
              </a:rPr>
              <a:t>إذا كان طفل يعيش</a:t>
            </a:r>
            <a:endParaRPr lang="en-CA" sz="5400" b="0">
              <a:solidFill>
                <a:schemeClr val="tx2"/>
              </a:solidFill>
            </a:endParaRPr>
          </a:p>
        </p:txBody>
      </p:sp>
      <p:sp>
        <p:nvSpPr>
          <p:cNvPr id="31748" name="Rectangle 2"/>
          <p:cNvSpPr>
            <a:spLocks/>
          </p:cNvSpPr>
          <p:nvPr/>
        </p:nvSpPr>
        <p:spPr bwMode="auto">
          <a:xfrm>
            <a:off x="841375" y="7223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CA" sz="5400" b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smtClean="0"/>
              <a:t>Communication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CA" sz="4400" dirty="0" smtClean="0"/>
              <a:t>Non verbal communication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CA" sz="4400" dirty="0" smtClean="0"/>
              <a:t>(2/3)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CA" sz="4400" dirty="0" err="1" smtClean="0"/>
              <a:t>Vs</a:t>
            </a:r>
            <a:endParaRPr lang="en-CA" sz="44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CA" sz="4400" dirty="0" smtClean="0"/>
              <a:t>Verbal communication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CA" sz="4400" dirty="0" smtClean="0"/>
              <a:t>(</a:t>
            </a:r>
            <a:r>
              <a:rPr lang="en-CA" sz="4400" dirty="0" smtClean="0"/>
              <a:t>1/3)</a:t>
            </a:r>
            <a:endParaRPr lang="en-CA" sz="44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sz="4800" smtClean="0"/>
              <a:t>Type of non verbal communication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800" b="1" smtClean="0"/>
              <a:t>Facial expressions</a:t>
            </a:r>
          </a:p>
          <a:p>
            <a:pPr>
              <a:buFont typeface="Wingdings" pitchFamily="2" charset="2"/>
              <a:buNone/>
            </a:pPr>
            <a:r>
              <a:rPr lang="en-CA" sz="2800" b="1" smtClean="0"/>
              <a:t>Body movements and posture</a:t>
            </a:r>
          </a:p>
          <a:p>
            <a:pPr>
              <a:buFont typeface="Wingdings" pitchFamily="2" charset="2"/>
              <a:buNone/>
            </a:pPr>
            <a:r>
              <a:rPr lang="en-CA" sz="2800" b="1" smtClean="0"/>
              <a:t>Gestures</a:t>
            </a:r>
          </a:p>
          <a:p>
            <a:pPr>
              <a:buFont typeface="Wingdings" pitchFamily="2" charset="2"/>
              <a:buNone/>
            </a:pPr>
            <a:r>
              <a:rPr lang="en-CA" sz="2800" b="1" smtClean="0"/>
              <a:t>Eye contact</a:t>
            </a:r>
          </a:p>
          <a:p>
            <a:pPr>
              <a:buFont typeface="Wingdings" pitchFamily="2" charset="2"/>
              <a:buNone/>
            </a:pPr>
            <a:r>
              <a:rPr lang="en-CA" sz="2800" b="1" smtClean="0"/>
              <a:t>Touch</a:t>
            </a:r>
          </a:p>
          <a:p>
            <a:pPr>
              <a:buFont typeface="Wingdings" pitchFamily="2" charset="2"/>
              <a:buNone/>
            </a:pPr>
            <a:r>
              <a:rPr lang="en-CA" sz="2800" b="1" smtClean="0"/>
              <a:t>Space</a:t>
            </a:r>
          </a:p>
          <a:p>
            <a:pPr>
              <a:buFont typeface="Wingdings" pitchFamily="2" charset="2"/>
              <a:buNone/>
            </a:pPr>
            <a:r>
              <a:rPr lang="en-CA" sz="2800" b="1" smtClean="0"/>
              <a:t>Voice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2286000"/>
            <a:ext cx="7759700" cy="5440363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CA" smtClean="0"/>
              <a:t>Use your child’s name.  </a:t>
            </a:r>
          </a:p>
          <a:p>
            <a:pPr marL="457200" indent="-457200">
              <a:buFont typeface="Wingdings" pitchFamily="2" charset="2"/>
              <a:buChar char="v"/>
            </a:pPr>
            <a:endParaRPr lang="en-CA" smtClean="0"/>
          </a:p>
          <a:p>
            <a:pPr marL="457200" indent="-457200">
              <a:buFont typeface="Wingdings" pitchFamily="2" charset="2"/>
              <a:buNone/>
            </a:pPr>
            <a:r>
              <a:rPr lang="en-CA" smtClean="0"/>
              <a:t>Use positive language tell them what to do not what not to do.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CA" smtClean="0"/>
              <a:t> 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CA" smtClean="0"/>
              <a:t>Try to eliminate words you use that may be ridiculing.  (The words that kill)</a:t>
            </a:r>
          </a:p>
          <a:p>
            <a:pPr marL="457200" indent="-457200">
              <a:buFont typeface="Wingdings" pitchFamily="2" charset="2"/>
              <a:buNone/>
            </a:pPr>
            <a:endParaRPr lang="en-CA" smtClean="0"/>
          </a:p>
          <a:p>
            <a:pPr marL="457200" indent="-457200">
              <a:buFont typeface="Wingdings" pitchFamily="2" charset="2"/>
              <a:buNone/>
            </a:pPr>
            <a:r>
              <a:rPr lang="en-CA" smtClean="0"/>
              <a:t>Positive and kind words give your child more confidence, makes them feel happier. 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CA" sz="1200" smtClean="0"/>
              <a:t/>
            </a:r>
            <a:br>
              <a:rPr lang="en-CA" sz="1200" smtClean="0"/>
            </a:br>
            <a:endParaRPr lang="en-CA" sz="1200" smtClean="0"/>
          </a:p>
        </p:txBody>
      </p:sp>
      <p:sp>
        <p:nvSpPr>
          <p:cNvPr id="32771" name="Title 1"/>
          <p:cNvSpPr>
            <a:spLocks/>
          </p:cNvSpPr>
          <p:nvPr/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b="0">
                <a:solidFill>
                  <a:schemeClr val="tx2"/>
                </a:solidFill>
              </a:rPr>
              <a:t>Tips for effective communication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/>
          </p:cNvSpPr>
          <p:nvPr>
            <p:ph type="body" idx="4294967295"/>
          </p:nvPr>
        </p:nvSpPr>
        <p:spPr>
          <a:xfrm>
            <a:off x="762000" y="2133600"/>
            <a:ext cx="7747000" cy="4343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Remember to always say please and thank you to your wife/husband and kids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Connect with your child with eye contact.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When you are chatting with your kids, this shows them also what they should do.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Say your child’s name until you get their eye contact.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If you need them to do something go to them and tell them what to do. (order from another room)</a:t>
            </a:r>
          </a:p>
        </p:txBody>
      </p:sp>
      <p:sp>
        <p:nvSpPr>
          <p:cNvPr id="33795" name="Title 1"/>
          <p:cNvSpPr>
            <a:spLocks/>
          </p:cNvSpPr>
          <p:nvPr/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b="0">
                <a:solidFill>
                  <a:schemeClr val="tx2"/>
                </a:solidFill>
              </a:rPr>
              <a:t>Tips for effective communication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2209800"/>
            <a:ext cx="7747000" cy="3733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It is important that they give you their attention, and you should model the same behaviour for them.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CA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Use volume appropriately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CA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If your child yell do not yell back. Wait until he calms down.  (time to relax and then he will listen, ex.)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CA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Give your children notice</a:t>
            </a:r>
            <a:r>
              <a:rPr lang="en-CA" sz="2800" smtClean="0"/>
              <a:t>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CA" sz="1600" smtClean="0"/>
              <a:t/>
            </a:r>
            <a:br>
              <a:rPr lang="en-CA" sz="1600" smtClean="0"/>
            </a:br>
            <a:endParaRPr lang="en-CA" sz="1600" smtClean="0"/>
          </a:p>
        </p:txBody>
      </p:sp>
      <p:sp>
        <p:nvSpPr>
          <p:cNvPr id="34819" name="Title 1"/>
          <p:cNvSpPr>
            <a:spLocks/>
          </p:cNvSpPr>
          <p:nvPr/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b="0">
                <a:solidFill>
                  <a:schemeClr val="tx2"/>
                </a:solidFill>
              </a:rPr>
              <a:t>Tips for effective communication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2133600"/>
            <a:ext cx="7747000" cy="47244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CA" smtClean="0"/>
              <a:t>Suggest options and alternatives 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endParaRPr lang="en-CA" smtClean="0"/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CA" smtClean="0"/>
              <a:t>Give them choices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endParaRPr lang="en-CA" smtClean="0"/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CA" smtClean="0"/>
              <a:t>Make it a game and competition with you. (who dresses first)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endParaRPr lang="en-CA" smtClean="0"/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CA" smtClean="0"/>
              <a:t>Use word like when and which rather than if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endParaRPr lang="en-CA" smtClean="0"/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CA" smtClean="0"/>
              <a:t>Also, try to include your child in helping you solve a problem.</a:t>
            </a:r>
            <a:r>
              <a:rPr lang="en-CA" sz="2800" smtClean="0"/>
              <a:t> 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endParaRPr lang="en-CA" sz="2800" smtClean="0"/>
          </a:p>
        </p:txBody>
      </p:sp>
      <p:sp>
        <p:nvSpPr>
          <p:cNvPr id="35843" name="Title 1"/>
          <p:cNvSpPr>
            <a:spLocks/>
          </p:cNvSpPr>
          <p:nvPr/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b="0">
                <a:solidFill>
                  <a:schemeClr val="tx2"/>
                </a:solidFill>
              </a:rPr>
              <a:t>Tips for effective communication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2286000"/>
            <a:ext cx="7747000" cy="4191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CA" sz="2000" smtClean="0"/>
              <a:t>Keep it simple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CA" sz="200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CA" sz="2000" smtClean="0"/>
              <a:t>Try to stagger your requests into small blocks.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CA" sz="200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CA" sz="2000" smtClean="0"/>
              <a:t>Be perceptive to their level of interest in the conversation.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CA" sz="2000" smtClean="0"/>
              <a:t>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CA" sz="2000" smtClean="0"/>
              <a:t>Keep away from nagging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CA" sz="200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CA" sz="2000" smtClean="0"/>
              <a:t>Create a job chart.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CA" sz="200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CA" sz="2000" smtClean="0"/>
              <a:t>Try to set a time where kids know what is expected. Put them on schedule.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CA" sz="200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CA" sz="900" smtClean="0"/>
              <a:t/>
            </a:r>
            <a:br>
              <a:rPr lang="en-CA" sz="900" smtClean="0"/>
            </a:br>
            <a:endParaRPr lang="en-CA" sz="900" smtClean="0"/>
          </a:p>
        </p:txBody>
      </p:sp>
      <p:sp>
        <p:nvSpPr>
          <p:cNvPr id="36868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56525" cy="1054100"/>
          </a:xfrm>
          <a:noFill/>
        </p:spPr>
        <p:txBody>
          <a:bodyPr/>
          <a:lstStyle/>
          <a:p>
            <a:r>
              <a:rPr lang="en-US" sz="4800" smtClean="0"/>
              <a:t>Tips for effective communication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smtClean="0"/>
              <a:t>What is communication?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sz="3200" b="1" smtClean="0"/>
              <a:t>Communication </a:t>
            </a:r>
          </a:p>
          <a:p>
            <a:pPr marL="742950" lvl="1" indent="-285750" eaLnBrk="1" hangingPunct="1"/>
            <a:r>
              <a:rPr lang="en-CA" sz="3200" b="1" smtClean="0"/>
              <a:t>Exchange information, ideas and thoughts</a:t>
            </a:r>
          </a:p>
          <a:p>
            <a:pPr marL="742950" lvl="1" indent="-285750" eaLnBrk="1" hangingPunct="1"/>
            <a:r>
              <a:rPr lang="en-CA" sz="3200" b="1" smtClean="0"/>
              <a:t>Verbal communication  with word or singing</a:t>
            </a:r>
          </a:p>
          <a:p>
            <a:pPr marL="742950" lvl="1" indent="-285750" eaLnBrk="1" hangingPunct="1"/>
            <a:r>
              <a:rPr lang="en-CA" sz="3200" b="1" smtClean="0"/>
              <a:t>Non verbal communication eyes expression, body movement.</a:t>
            </a:r>
          </a:p>
          <a:p>
            <a:pPr marL="742950" lvl="1" indent="-285750" eaLnBrk="1" hangingPunct="1"/>
            <a:endParaRPr lang="en-CA" sz="32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Model and expect good manners.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Children deserve the common courtesy of manners 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Be firm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Make sure that they do not play you against the other parent. Ex.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Make your requests important and speak as though you mean it. </a:t>
            </a:r>
            <a:br>
              <a:rPr lang="en-CA" smtClean="0"/>
            </a:br>
            <a:r>
              <a:rPr lang="en-CA" smtClean="0"/>
              <a:t/>
            </a:r>
            <a:br>
              <a:rPr lang="en-CA" smtClean="0"/>
            </a:br>
            <a:endParaRPr lang="en-CA" smtClean="0"/>
          </a:p>
        </p:txBody>
      </p:sp>
      <p:sp>
        <p:nvSpPr>
          <p:cNvPr id="37891" name="Title 1"/>
          <p:cNvSpPr>
            <a:spLocks/>
          </p:cNvSpPr>
          <p:nvPr/>
        </p:nvSpPr>
        <p:spPr bwMode="auto">
          <a:xfrm>
            <a:off x="685800" y="533400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4800" b="0">
                <a:solidFill>
                  <a:schemeClr val="tx2"/>
                </a:solidFill>
              </a:rPr>
              <a:t>Tips for effective communication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/>
          </p:cNvSpPr>
          <p:nvPr>
            <p:ph type="body" idx="4294967295"/>
          </p:nvPr>
        </p:nvSpPr>
        <p:spPr>
          <a:xfrm>
            <a:off x="762000" y="2286000"/>
            <a:ext cx="7747000" cy="38782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1800" smtClean="0"/>
              <a:t>Ask open-ended questions  (what, when etc.). Show interest to what they say. (Active listening)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1800" smtClean="0"/>
              <a:t>Show that you are interested in what they have to say by using inquiry based listening.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1800" smtClean="0"/>
              <a:t>Check for understanding (make them repeat)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1800" smtClean="0"/>
              <a:t>Explain what you want with  rather using you, use I. Ex. </a:t>
            </a:r>
            <a:br>
              <a:rPr lang="en-CA" sz="1800" smtClean="0"/>
            </a:br>
            <a:r>
              <a:rPr lang="en-CA" sz="1800" smtClean="0"/>
              <a:t/>
            </a:r>
            <a:br>
              <a:rPr lang="en-CA" sz="1800" smtClean="0"/>
            </a:br>
            <a:endParaRPr lang="en-CA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1800" smtClean="0"/>
              <a:t>Give notice </a:t>
            </a:r>
            <a:br>
              <a:rPr lang="en-CA" sz="1800" smtClean="0"/>
            </a:br>
            <a:r>
              <a:rPr lang="en-CA" sz="1800" smtClean="0"/>
              <a:t/>
            </a:r>
            <a:br>
              <a:rPr lang="en-CA" sz="1800" smtClean="0"/>
            </a:br>
            <a:endParaRPr lang="en-CA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1800" smtClean="0"/>
              <a:t>If you really cannot talk at that point, don’t pretend to be listening</a:t>
            </a:r>
            <a:r>
              <a:rPr lang="en-CA" sz="1000" smtClean="0"/>
              <a:t>.</a:t>
            </a:r>
          </a:p>
        </p:txBody>
      </p:sp>
      <p:sp>
        <p:nvSpPr>
          <p:cNvPr id="38915" name="Title 1"/>
          <p:cNvSpPr>
            <a:spLocks/>
          </p:cNvSpPr>
          <p:nvPr/>
        </p:nvSpPr>
        <p:spPr bwMode="auto">
          <a:xfrm>
            <a:off x="685800" y="533400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4800" b="0">
                <a:solidFill>
                  <a:schemeClr val="tx2"/>
                </a:solidFill>
              </a:rPr>
              <a:t>Tips for effective communication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/>
          </p:cNvSpPr>
          <p:nvPr>
            <p:ph type="body" idx="4294967295"/>
          </p:nvPr>
        </p:nvSpPr>
        <p:spPr>
          <a:xfrm>
            <a:off x="838200" y="2209800"/>
            <a:ext cx="7747000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Make time for one-on-one conversations 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Try not to sweat the small stuff.  Choose your battle.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Evaluate the situation: accident or no accident.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mtClean="0"/>
              <a:t>Be considerate.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b="1" smtClean="0"/>
              <a:t>Don’t interrupt. </a:t>
            </a:r>
            <a:br>
              <a:rPr lang="en-CA" b="1" smtClean="0"/>
            </a:br>
            <a:endParaRPr lang="en-CA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z="1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z="1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1000" smtClean="0"/>
              <a:t/>
            </a:r>
            <a:br>
              <a:rPr lang="en-CA" sz="1000" smtClean="0"/>
            </a:br>
            <a:r>
              <a:rPr lang="en-CA" sz="500" smtClean="0"/>
              <a:t/>
            </a:r>
            <a:br>
              <a:rPr lang="en-CA" sz="500" smtClean="0"/>
            </a:br>
            <a:endParaRPr lang="en-CA" sz="500" smtClean="0"/>
          </a:p>
          <a:p>
            <a:pPr>
              <a:lnSpc>
                <a:spcPct val="80000"/>
              </a:lnSpc>
            </a:pPr>
            <a:endParaRPr lang="en-CA" sz="500" smtClean="0"/>
          </a:p>
          <a:p>
            <a:pPr>
              <a:lnSpc>
                <a:spcPct val="80000"/>
              </a:lnSpc>
            </a:pPr>
            <a:endParaRPr lang="en-CA" sz="500" smtClean="0"/>
          </a:p>
          <a:p>
            <a:pPr>
              <a:lnSpc>
                <a:spcPct val="80000"/>
              </a:lnSpc>
            </a:pPr>
            <a:endParaRPr lang="en-CA" sz="500" smtClean="0"/>
          </a:p>
        </p:txBody>
      </p:sp>
      <p:sp>
        <p:nvSpPr>
          <p:cNvPr id="39940" name="Title 1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z="4800" smtClean="0"/>
              <a:t>Tips for effective communication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/>
          </p:cNvSpPr>
          <p:nvPr>
            <p:ph type="body" idx="4294967295"/>
          </p:nvPr>
        </p:nvSpPr>
        <p:spPr>
          <a:xfrm>
            <a:off x="762000" y="2514600"/>
            <a:ext cx="7747000" cy="3962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3200" b="1" smtClean="0"/>
              <a:t>Make conversation a priority with your kids. </a:t>
            </a:r>
            <a:br>
              <a:rPr lang="en-CA" sz="3200" b="1" smtClean="0"/>
            </a:br>
            <a:endParaRPr lang="en-CA" sz="3200" b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3200" b="1" smtClean="0"/>
              <a:t>Talk and listen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z="3200" b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3200" b="1" smtClean="0"/>
              <a:t>It is a two way communication.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z="3200" b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3200" b="1" smtClean="0"/>
              <a:t>Choose the place to do it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z="3200" b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z="1200" smtClean="0"/>
          </a:p>
        </p:txBody>
      </p:sp>
      <p:sp>
        <p:nvSpPr>
          <p:cNvPr id="40963" name="Title 1"/>
          <p:cNvSpPr>
            <a:spLocks/>
          </p:cNvSpPr>
          <p:nvPr/>
        </p:nvSpPr>
        <p:spPr bwMode="auto">
          <a:xfrm>
            <a:off x="685800" y="381000"/>
            <a:ext cx="775970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4800" b="0">
                <a:solidFill>
                  <a:schemeClr val="tx2"/>
                </a:solidFill>
              </a:rPr>
              <a:t>Tips for effective communication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 smtClean="0"/>
              <a:t>Tips for effective communication</a:t>
            </a:r>
            <a:endParaRPr lang="en-CA" sz="4400" smtClean="0"/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CA" sz="6000" dirty="0" smtClean="0"/>
              <a:t>Use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CA" sz="6000" dirty="0" smtClean="0"/>
              <a:t>“I”   </a:t>
            </a:r>
            <a:endParaRPr lang="en-CA" sz="6000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CA" sz="6000" dirty="0" smtClean="0"/>
              <a:t>versus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CA" sz="6000" dirty="0" smtClean="0"/>
              <a:t>“You”</a:t>
            </a:r>
            <a:endParaRPr lang="en-CA" sz="60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smtClean="0"/>
              <a:t>How to encourage your children</a:t>
            </a:r>
          </a:p>
        </p:txBody>
      </p:sp>
      <p:sp>
        <p:nvSpPr>
          <p:cNvPr id="41986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2286000"/>
            <a:ext cx="7747000" cy="38782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1400" b="1" smtClean="0"/>
              <a:t>Wow! • Way to go • Super • You're special • Outstanding • Great • Excellent • Good • Neat • Well done • Remarkable • I knew you could do it. • I'm proud of you • Fantastic • Super • Star • Nice work • Looking good • You're on top of it • Beautiful • Now you're flying!• Wonderful • You're catching on • Now you've got it • You're incredible • Bravo • You're fantastic • Hurray for you! • You're on target • You're on your way • How nice • How smart • Good job • That's incredible • Hot dog! • Dynamite • That's beautiful • You're unique • Nothing can stop you now • Good for you • I like you • You're a winner • Remarkable job • Beautiful work • Spectacular • You're darling • You're precious • Great discovery • Thank's for the hard work • You've discovered the secret • You figured it out • Fantastic job • Hip, hip hooray! • I can depend on you • Magnificent • Marvelous • Terrific • You're important • Phenomenal • You're sensational • Super work • Creative job • Super job • Fantastic job • You amaze me • Exceptional performance • You're a real trooper • You are responsible • You are exciting • You learned it right • What an imagination • What a good listener • You are fun • You're growing up • You tried hard • You care • Beautiful sharing • Outstanding performance • You're a good friend • I trust you • You mean a lot to me • You make me happy • That's great • You belong • You've got a friend • You make me laugh • You mean the world to me • That's correct • You're a joy • You're a treasure • You're wonderful • You're perfect • Awesome! • A+ job • You're a-okay • You made my day • That's the best • Cool! • You're my friend • Thanks for doing your best!</a:t>
            </a:r>
            <a:r>
              <a:rPr lang="en-CA" sz="1400" smtClean="0"/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13 +</a:t>
            </a:r>
            <a:endParaRPr lang="es-ES" smtClean="0"/>
          </a:p>
        </p:txBody>
      </p:sp>
      <p:sp>
        <p:nvSpPr>
          <p:cNvPr id="430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Influence vs control</a:t>
            </a:r>
          </a:p>
          <a:p>
            <a:r>
              <a:rPr lang="en-US" sz="2800" smtClean="0"/>
              <a:t>Empowering</a:t>
            </a:r>
          </a:p>
          <a:p>
            <a:r>
              <a:rPr lang="en-US" sz="2800" smtClean="0"/>
              <a:t>Convincing</a:t>
            </a:r>
          </a:p>
          <a:p>
            <a:r>
              <a:rPr lang="en-US" sz="2800" smtClean="0"/>
              <a:t>Control Technology  Ex: eating at the table.</a:t>
            </a:r>
          </a:p>
          <a:p>
            <a:r>
              <a:rPr lang="en-US" sz="2800" smtClean="0"/>
              <a:t>Consistency</a:t>
            </a:r>
          </a:p>
          <a:p>
            <a:endParaRPr lang="en-US" sz="2800" smtClean="0"/>
          </a:p>
          <a:p>
            <a:endParaRPr lang="en-US" smtClean="0"/>
          </a:p>
          <a:p>
            <a:endParaRPr lang="es-E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sz="2400" smtClean="0"/>
              <a:t>Recognizing communication issues</a:t>
            </a:r>
            <a:br>
              <a:rPr lang="en-CA" sz="2400" smtClean="0"/>
            </a:br>
            <a:r>
              <a:rPr lang="en-CA" sz="2400" smtClean="0"/>
              <a:t>&amp;  Potential solutions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762000" y="2286000"/>
            <a:ext cx="7747000" cy="3878263"/>
          </a:xfrm>
        </p:spPr>
        <p:txBody>
          <a:bodyPr/>
          <a:lstStyle/>
          <a:p>
            <a:pPr eaLnBrk="1" hangingPunct="1"/>
            <a:r>
              <a:rPr lang="en-CA" smtClean="0"/>
              <a:t>Lack of Communication is the main cause of divorce.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    Communication can break down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          1. finances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          2. intimacy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          3. parenting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          4. household duties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            5. Number of issues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CA" smtClean="0"/>
              <a:t>	       6. Lack of listening skills.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569913"/>
            <a:ext cx="7683500" cy="573087"/>
          </a:xfrm>
        </p:spPr>
        <p:txBody>
          <a:bodyPr/>
          <a:lstStyle/>
          <a:p>
            <a:pPr eaLnBrk="1" hangingPunct="1"/>
            <a:r>
              <a:rPr lang="en-CA" sz="4800" smtClean="0"/>
              <a:t>Husbands and Wifes</a:t>
            </a:r>
            <a:br>
              <a:rPr lang="en-CA" sz="4800" smtClean="0"/>
            </a:br>
            <a:r>
              <a:rPr lang="en-CA" sz="4800" smtClean="0"/>
              <a:t>What not to do…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1066800" y="2590800"/>
            <a:ext cx="35814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CA" smtClean="0"/>
          </a:p>
          <a:p>
            <a:pPr eaLnBrk="1" hangingPunct="1">
              <a:buFont typeface="Wingdings" pitchFamily="2" charset="2"/>
              <a:buNone/>
            </a:pPr>
            <a:endParaRPr lang="en-CA" smtClean="0"/>
          </a:p>
          <a:p>
            <a:pPr eaLnBrk="1" hangingPunct="1">
              <a:buFont typeface="Wingdings" pitchFamily="2" charset="2"/>
              <a:buNone/>
            </a:pPr>
            <a:endParaRPr lang="en-CA" smtClean="0"/>
          </a:p>
          <a:p>
            <a:pPr eaLnBrk="1" hangingPunct="1">
              <a:buFont typeface="Wingdings" pitchFamily="2" charset="2"/>
              <a:buNone/>
            </a:pPr>
            <a:endParaRPr lang="en-CA" smtClean="0"/>
          </a:p>
          <a:p>
            <a:pPr eaLnBrk="1" hangingPunct="1">
              <a:buFont typeface="Wingdings" pitchFamily="2" charset="2"/>
              <a:buNone/>
            </a:pPr>
            <a:endParaRPr lang="en-CA" smtClean="0"/>
          </a:p>
          <a:p>
            <a:pPr eaLnBrk="1" hangingPunct="1">
              <a:buFont typeface="Wingdings" pitchFamily="2" charset="2"/>
              <a:buNone/>
            </a:pPr>
            <a:endParaRPr lang="en-CA" smtClean="0"/>
          </a:p>
          <a:p>
            <a:pPr eaLnBrk="1" hangingPunct="1">
              <a:buFont typeface="Wingdings" pitchFamily="2" charset="2"/>
              <a:buNone/>
            </a:pPr>
            <a:endParaRPr lang="en-CA" smtClean="0"/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029200" y="23622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CA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1219200" y="1828800"/>
            <a:ext cx="6553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 eaLnBrk="1" hangingPunct="1">
              <a:lnSpc>
                <a:spcPct val="100000"/>
              </a:lnSpc>
            </a:pPr>
            <a:endParaRPr lang="en-CA" sz="2400" b="0"/>
          </a:p>
          <a:p>
            <a:pPr marL="365125" indent="-365125" eaLnBrk="1" hangingPunct="1">
              <a:lnSpc>
                <a:spcPct val="100000"/>
              </a:lnSpc>
              <a:buFont typeface="Wingdings" pitchFamily="2" charset="2"/>
              <a:buChar char=""/>
            </a:pPr>
            <a:r>
              <a:rPr lang="en-CA" sz="2400" b="0"/>
              <a:t>Do not make any decision when you are angry at each other. </a:t>
            </a:r>
          </a:p>
          <a:p>
            <a:pPr marL="365125" indent="-365125" eaLnBrk="1" hangingPunct="1">
              <a:lnSpc>
                <a:spcPct val="100000"/>
              </a:lnSpc>
              <a:buFont typeface="Wingdings" pitchFamily="2" charset="2"/>
              <a:buChar char=""/>
            </a:pPr>
            <a:r>
              <a:rPr lang="en-CA" sz="2400" b="0"/>
              <a:t>Do not fight in front of your children (ex: children plays)</a:t>
            </a:r>
          </a:p>
          <a:p>
            <a:pPr marL="365125" indent="-365125" eaLnBrk="1" hangingPunct="1">
              <a:lnSpc>
                <a:spcPct val="100000"/>
              </a:lnSpc>
              <a:buFont typeface="Wingdings" pitchFamily="2" charset="2"/>
              <a:buChar char=""/>
            </a:pPr>
            <a:r>
              <a:rPr lang="en-CA" sz="2400" b="0"/>
              <a:t>Do not contradict each other in front of the children</a:t>
            </a:r>
          </a:p>
          <a:p>
            <a:pPr marL="365125" indent="-365125" eaLnBrk="1" hangingPunct="1">
              <a:lnSpc>
                <a:spcPct val="100000"/>
              </a:lnSpc>
              <a:buFont typeface="Wingdings" pitchFamily="2" charset="2"/>
              <a:buChar char=""/>
            </a:pPr>
            <a:r>
              <a:rPr lang="en-CA" sz="2400" b="0"/>
              <a:t>Do not shout, raising your voice will not make things happen faster.</a:t>
            </a:r>
          </a:p>
          <a:p>
            <a:pPr marL="365125" indent="-365125" eaLnBrk="1" hangingPunct="1">
              <a:lnSpc>
                <a:spcPct val="100000"/>
              </a:lnSpc>
              <a:buFont typeface="Wingdings" pitchFamily="2" charset="2"/>
              <a:buChar char=""/>
            </a:pPr>
            <a:r>
              <a:rPr lang="en-CA" sz="2400" b="0"/>
              <a:t>Do not make decision when you are angry, you might regret it.</a:t>
            </a:r>
          </a:p>
          <a:p>
            <a:pPr marL="365125" indent="-365125" eaLnBrk="1" hangingPunct="1">
              <a:lnSpc>
                <a:spcPct val="100000"/>
              </a:lnSpc>
            </a:pPr>
            <a:endParaRPr lang="en-CA" sz="2400"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sz="4800" smtClean="0"/>
              <a:t>Husbands and Wifes</a:t>
            </a:r>
            <a:br>
              <a:rPr lang="en-CA" sz="4800" smtClean="0"/>
            </a:br>
            <a:r>
              <a:rPr lang="en-CA" sz="4800" smtClean="0"/>
              <a:t>What to do…</a:t>
            </a:r>
          </a:p>
        </p:txBody>
      </p:sp>
      <p:sp>
        <p:nvSpPr>
          <p:cNvPr id="18434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CA" sz="2000" smtClean="0"/>
              <a:t>Listen</a:t>
            </a:r>
          </a:p>
          <a:p>
            <a:pPr>
              <a:lnSpc>
                <a:spcPct val="80000"/>
              </a:lnSpc>
            </a:pPr>
            <a:r>
              <a:rPr lang="en-CA" sz="2000" smtClean="0"/>
              <a:t>Love and respect</a:t>
            </a:r>
          </a:p>
          <a:p>
            <a:pPr>
              <a:lnSpc>
                <a:spcPct val="80000"/>
              </a:lnSpc>
            </a:pPr>
            <a:r>
              <a:rPr lang="en-CA" sz="2000" smtClean="0"/>
              <a:t>Care and trust</a:t>
            </a:r>
          </a:p>
          <a:p>
            <a:pPr>
              <a:lnSpc>
                <a:spcPct val="80000"/>
              </a:lnSpc>
            </a:pPr>
            <a:r>
              <a:rPr lang="en-CA" sz="2000" smtClean="0"/>
              <a:t>Discuss</a:t>
            </a:r>
          </a:p>
          <a:p>
            <a:pPr>
              <a:lnSpc>
                <a:spcPct val="80000"/>
              </a:lnSpc>
            </a:pPr>
            <a:r>
              <a:rPr lang="en-CA" sz="2000" smtClean="0"/>
              <a:t>Be a team, together you will be stronger.</a:t>
            </a:r>
          </a:p>
          <a:p>
            <a:pPr>
              <a:lnSpc>
                <a:spcPct val="80000"/>
              </a:lnSpc>
            </a:pPr>
            <a:r>
              <a:rPr lang="en-CA" sz="2000" smtClean="0"/>
              <a:t>Before you make a decision, pray together so the decision is the right one.</a:t>
            </a:r>
          </a:p>
          <a:p>
            <a:pPr>
              <a:lnSpc>
                <a:spcPct val="80000"/>
              </a:lnSpc>
            </a:pPr>
            <a:r>
              <a:rPr lang="en-CA" sz="2000" smtClean="0"/>
              <a:t>Use a low tone of voice</a:t>
            </a:r>
          </a:p>
          <a:p>
            <a:pPr>
              <a:lnSpc>
                <a:spcPct val="80000"/>
              </a:lnSpc>
            </a:pPr>
            <a:r>
              <a:rPr lang="en-CA" sz="2000" smtClean="0"/>
              <a:t>When you are angry you can write  letters to your spouse.</a:t>
            </a:r>
          </a:p>
          <a:p>
            <a:pPr>
              <a:lnSpc>
                <a:spcPct val="80000"/>
              </a:lnSpc>
            </a:pPr>
            <a:r>
              <a:rPr lang="en-CA" sz="2000" smtClean="0"/>
              <a:t>Make your life together a credit experience </a:t>
            </a:r>
          </a:p>
          <a:p>
            <a:pPr>
              <a:lnSpc>
                <a:spcPct val="80000"/>
              </a:lnSpc>
            </a:pPr>
            <a:r>
              <a:rPr lang="en-CA" sz="2000" smtClean="0"/>
              <a:t>Make peace and sleep on it.</a:t>
            </a:r>
          </a:p>
          <a:p>
            <a:pPr>
              <a:lnSpc>
                <a:spcPct val="80000"/>
              </a:lnSpc>
            </a:pPr>
            <a:r>
              <a:rPr lang="en-CA" sz="2000" smtClean="0"/>
              <a:t>If you are angry find the way to cool down, take a walk, take deep breath, pray.</a:t>
            </a:r>
          </a:p>
          <a:p>
            <a:pPr eaLnBrk="1" hangingPunct="1">
              <a:lnSpc>
                <a:spcPct val="80000"/>
              </a:lnSpc>
            </a:pPr>
            <a:endParaRPr lang="en-CA" sz="2000" smtClean="0"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sz="4800" smtClean="0"/>
              <a:t>Husbands and Wifes</a:t>
            </a:r>
            <a:br>
              <a:rPr lang="en-CA" sz="4800" smtClean="0"/>
            </a:br>
            <a:r>
              <a:rPr lang="en-CA" sz="4800" smtClean="0"/>
              <a:t>What to do…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2133600"/>
            <a:ext cx="7747000" cy="38782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"/>
            </a:pPr>
            <a:r>
              <a:rPr lang="en-CA" smtClean="0"/>
              <a:t>Make a habit to greet each other every morning       and at night.</a:t>
            </a:r>
          </a:p>
          <a:p>
            <a:pPr eaLnBrk="1" hangingPunct="1">
              <a:buFont typeface="Wingdings" pitchFamily="2" charset="2"/>
              <a:buChar char=""/>
            </a:pPr>
            <a:r>
              <a:rPr lang="en-CA" smtClean="0"/>
              <a:t>Keep each other well-informed of your plans for the day.</a:t>
            </a:r>
          </a:p>
          <a:p>
            <a:pPr eaLnBrk="1" hangingPunct="1">
              <a:buFont typeface="Wingdings" pitchFamily="2" charset="2"/>
              <a:buChar char=""/>
            </a:pPr>
            <a:r>
              <a:rPr lang="en-CA" smtClean="0"/>
              <a:t>Use each other's name while calling out.  Do not  call each other mama and baba. This name are only for your children.</a:t>
            </a:r>
          </a:p>
          <a:p>
            <a:pPr eaLnBrk="1" hangingPunct="1">
              <a:buFont typeface="Wingdings" pitchFamily="2" charset="2"/>
              <a:buChar char=""/>
            </a:pPr>
            <a:r>
              <a:rPr lang="en-CA" smtClean="0"/>
              <a:t>Make a call just to say 'hi' and keep it short. </a:t>
            </a:r>
          </a:p>
          <a:p>
            <a:pPr eaLnBrk="1" hangingPunct="1">
              <a:buFont typeface="Wingdings" pitchFamily="2" charset="2"/>
              <a:buChar char=""/>
            </a:pPr>
            <a:r>
              <a:rPr lang="en-CA" smtClean="0"/>
              <a:t>Devote  time to each other (Dr. Wang)</a:t>
            </a:r>
          </a:p>
          <a:p>
            <a:pPr eaLnBrk="1" hangingPunct="1">
              <a:buFont typeface="Wingdings" pitchFamily="2" charset="2"/>
              <a:buChar char=""/>
            </a:pPr>
            <a:r>
              <a:rPr lang="en-CA" smtClean="0"/>
              <a:t>Work on your active listening.</a:t>
            </a:r>
          </a:p>
          <a:p>
            <a:pPr eaLnBrk="1" hangingPunct="1"/>
            <a:endParaRPr lang="en-CA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smtClean="0"/>
              <a:t>LISTENING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Empathic Listening makes our loved ones feel worthy</a:t>
            </a:r>
            <a:r>
              <a:rPr lang="en-CA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In ALL our relationships </a:t>
            </a:r>
            <a:r>
              <a:rPr lang="en-US" smtClean="0">
                <a:solidFill>
                  <a:schemeClr val="tx1"/>
                </a:solidFill>
              </a:rPr>
              <a:t>greater communication brings greater results. 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Parents listening to their kids helps build their self-esteem</a:t>
            </a:r>
            <a:r>
              <a:rPr lang="en-CA" smtClean="0">
                <a:solidFill>
                  <a:schemeClr val="tx1"/>
                </a:solidFill>
              </a:rPr>
              <a:t>. </a:t>
            </a:r>
          </a:p>
          <a:p>
            <a:pPr eaLnBrk="1" hangingPunct="1"/>
            <a:r>
              <a:rPr lang="en-CA" smtClean="0">
                <a:solidFill>
                  <a:schemeClr val="tx1"/>
                </a:solidFill>
              </a:rPr>
              <a:t>Husband and wife listening to each other and communicating will improve the relationship and will give a sense of security to the other spouse in the relationship.</a:t>
            </a:r>
          </a:p>
          <a:p>
            <a:pPr eaLnBrk="1" hangingPunct="1"/>
            <a:r>
              <a:rPr lang="en-CA" smtClean="0">
                <a:solidFill>
                  <a:schemeClr val="tx1"/>
                </a:solidFill>
              </a:rPr>
              <a:t>Listening is the basis of a good communication.</a:t>
            </a:r>
          </a:p>
          <a:p>
            <a:pPr eaLnBrk="1" hangingPunct="1">
              <a:buFont typeface="Wingdings" pitchFamily="2" charset="2"/>
              <a:buNone/>
            </a:pPr>
            <a:endParaRPr lang="en-CA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sz="4800" smtClean="0"/>
              <a:t>The technique of  active listening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698500" y="2247900"/>
            <a:ext cx="7747000" cy="41529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1. Face the speaker.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endParaRPr lang="en-US" b="1" smtClean="0">
              <a:solidFill>
                <a:schemeClr val="tx1"/>
              </a:solidFill>
            </a:endParaRP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2. Maintain eye contact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3. Minimize external distractions</a:t>
            </a:r>
            <a:r>
              <a:rPr lang="en-US" smtClean="0">
                <a:solidFill>
                  <a:schemeClr val="tx1"/>
                </a:solidFill>
              </a:rPr>
              <a:t>. 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4. Respond appropriately</a:t>
            </a:r>
            <a:r>
              <a:rPr lang="en-US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5. Focus solely on what the speaker is saying</a:t>
            </a:r>
            <a:r>
              <a:rPr lang="en-US" smtClean="0">
                <a:solidFill>
                  <a:schemeClr val="tx1"/>
                </a:solidFill>
              </a:rPr>
              <a:t>. 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6. Minimize internal distractions.</a:t>
            </a:r>
            <a:r>
              <a:rPr lang="en-US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7. Keep an open mind.</a:t>
            </a:r>
            <a:r>
              <a:rPr lang="en-US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8. Avoid letting the speaker know how you handled a similar situation.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endParaRPr lang="en-CA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4060</TotalTime>
  <Words>1895</Words>
  <Application>Microsoft Office PowerPoint</Application>
  <PresentationFormat>On-screen Show (4:3)</PresentationFormat>
  <Paragraphs>263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Hardcover</vt:lpstr>
      <vt:lpstr>Family In Christ Program</vt:lpstr>
      <vt:lpstr>The importance of healthy family communication  Basics of communication between husband and wife </vt:lpstr>
      <vt:lpstr>What is communication?</vt:lpstr>
      <vt:lpstr>Recognizing communication issues &amp;  Potential solutions</vt:lpstr>
      <vt:lpstr>Husbands and Wifes What not to do…</vt:lpstr>
      <vt:lpstr>Husbands and Wifes What to do…</vt:lpstr>
      <vt:lpstr>Husbands and Wifes What to do…</vt:lpstr>
      <vt:lpstr>LISTENING</vt:lpstr>
      <vt:lpstr>The technique of  active listening</vt:lpstr>
      <vt:lpstr>Active Listening</vt:lpstr>
      <vt:lpstr>Communicating with your children</vt:lpstr>
      <vt:lpstr>Communication/Rules</vt:lpstr>
      <vt:lpstr>Assertive communication Communicating with kids in an assertive way is a real skill yet it shows your kids that mum and dad know what they’re going on about and to listen</vt:lpstr>
      <vt:lpstr>Assertive communication and Rules</vt:lpstr>
      <vt:lpstr>Set the rules in your home</vt:lpstr>
      <vt:lpstr>Some tricks on making your kid respect the rules.</vt:lpstr>
      <vt:lpstr>Some tricks on making your kid respect the rules</vt:lpstr>
      <vt:lpstr>Consequences</vt:lpstr>
      <vt:lpstr>Consequences</vt:lpstr>
      <vt:lpstr>Self Esteem</vt:lpstr>
      <vt:lpstr>PowerPoint Presentation</vt:lpstr>
      <vt:lpstr>PowerPoint Presentation</vt:lpstr>
      <vt:lpstr>Communication</vt:lpstr>
      <vt:lpstr>Type of non verbal communication</vt:lpstr>
      <vt:lpstr>PowerPoint Presentation</vt:lpstr>
      <vt:lpstr>PowerPoint Presentation</vt:lpstr>
      <vt:lpstr>PowerPoint Presentation</vt:lpstr>
      <vt:lpstr>PowerPoint Presentation</vt:lpstr>
      <vt:lpstr>Tips for effective communication</vt:lpstr>
      <vt:lpstr>PowerPoint Presentation</vt:lpstr>
      <vt:lpstr>PowerPoint Presentation</vt:lpstr>
      <vt:lpstr>Tips for effective communication</vt:lpstr>
      <vt:lpstr>PowerPoint Presentation</vt:lpstr>
      <vt:lpstr>Tips for effective communication</vt:lpstr>
      <vt:lpstr>How to encourage your children</vt:lpstr>
      <vt:lpstr>13 +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Sherif wissa</dc:creator>
  <cp:lastModifiedBy>Sherif wissa</cp:lastModifiedBy>
  <cp:revision>28</cp:revision>
  <dcterms:created xsi:type="dcterms:W3CDTF">2013-02-04T21:46:51Z</dcterms:created>
  <dcterms:modified xsi:type="dcterms:W3CDTF">2013-04-19T18:47:30Z</dcterms:modified>
</cp:coreProperties>
</file>